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69" r:id="rId2"/>
    <p:sldId id="265" r:id="rId3"/>
    <p:sldId id="309" r:id="rId4"/>
    <p:sldId id="270" r:id="rId5"/>
    <p:sldId id="310" r:id="rId6"/>
    <p:sldId id="311" r:id="rId7"/>
    <p:sldId id="271" r:id="rId8"/>
    <p:sldId id="272" r:id="rId9"/>
    <p:sldId id="276" r:id="rId10"/>
    <p:sldId id="277" r:id="rId11"/>
    <p:sldId id="312" r:id="rId12"/>
    <p:sldId id="313" r:id="rId13"/>
    <p:sldId id="314" r:id="rId14"/>
    <p:sldId id="315" r:id="rId15"/>
    <p:sldId id="317" r:id="rId16"/>
    <p:sldId id="316" r:id="rId17"/>
    <p:sldId id="318" r:id="rId18"/>
    <p:sldId id="319" r:id="rId19"/>
    <p:sldId id="278" r:id="rId20"/>
    <p:sldId id="273" r:id="rId21"/>
    <p:sldId id="274" r:id="rId22"/>
    <p:sldId id="275" r:id="rId23"/>
  </p:sldIdLst>
  <p:sldSz cx="9144000" cy="6858000" type="screen4x3"/>
  <p:notesSz cx="69469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3399"/>
    <a:srgbClr val="00CC00"/>
    <a:srgbClr val="CCCC00"/>
    <a:srgbClr val="00CC66"/>
    <a:srgbClr val="FF0066"/>
    <a:srgbClr val="0066CC"/>
    <a:srgbClr val="FFCC00"/>
    <a:srgbClr val="000080"/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 autoAdjust="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defTabSz="927100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9" rIns="92738" bIns="46369" numCol="1" anchor="t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defTabSz="927100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9" rIns="92738" bIns="46369" numCol="1" anchor="b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latin typeface="Times New Roman" pitchFamily="18" charset="0"/>
              </a:defRPr>
            </a:lvl1pPr>
          </a:lstStyle>
          <a:p>
            <a:fld id="{112A833F-7B3B-4839-8FA6-D751AE94106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71004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21" tIns="0" rIns="19321" bIns="0" numCol="1" anchor="t" anchorCtr="0" compatLnSpc="1">
            <a:prstTxWarp prst="textNoShape">
              <a:avLst/>
            </a:prstTxWarp>
          </a:bodyPr>
          <a:lstStyle>
            <a:lvl1pPr defTabSz="927100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21" tIns="0" rIns="19321" bIns="0" numCol="1" anchor="t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82" tIns="46692" rIns="93382" bIns="466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21" tIns="0" rIns="19321" bIns="0" numCol="1" anchor="b" anchorCtr="0" compatLnSpc="1">
            <a:prstTxWarp prst="textNoShape">
              <a:avLst/>
            </a:prstTxWarp>
          </a:bodyPr>
          <a:lstStyle>
            <a:lvl1pPr defTabSz="927100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321" tIns="0" rIns="19321" bIns="0" numCol="1" anchor="b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/>
            </a:lvl1pPr>
          </a:lstStyle>
          <a:p>
            <a:fld id="{5ADD4E70-4C83-4B7E-AEA1-217E0828F3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15913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371600"/>
            <a:ext cx="6477000" cy="1905000"/>
          </a:xfrm>
        </p:spPr>
        <p:txBody>
          <a:bodyPr anchor="b"/>
          <a:lstStyle>
            <a:lvl1pPr algn="ctr">
              <a:lnSpc>
                <a:spcPct val="100000"/>
              </a:lnSpc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90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352800"/>
            <a:ext cx="6477000" cy="457200"/>
          </a:xfrm>
          <a:ln w="12700"/>
        </p:spPr>
        <p:txBody>
          <a:bodyPr lIns="91440" tIns="0" rIns="91440" bIns="0"/>
          <a:lstStyle>
            <a:lvl1pPr marL="0" indent="0" algn="ctr">
              <a:spcBef>
                <a:spcPct val="0"/>
              </a:spcBef>
              <a:buClrTx/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2" name="Rectangle 3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3" name="Rectangle 3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8D819FF-BFC0-4FEE-BEC4-13E66B857F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906F4-9944-475D-85A5-7E525FAF85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4600" y="819150"/>
            <a:ext cx="1447800" cy="4819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1200" y="819150"/>
            <a:ext cx="4191000" cy="48196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059A66-CB12-4F78-BD3F-29CC464CD8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EEA051-C7C5-472F-A803-18F39C7FCF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861DA-DBCE-4200-BCDA-506F15C0B1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1752600"/>
            <a:ext cx="28194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28194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03EC5C-7CFD-44AC-913F-CC4A274C17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3A098-AB36-4E97-9A8C-9DA4A5FFE3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EBF9D9-26CD-4ABF-B796-92DA5DAD7A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E1A679-8AC9-4C78-BF15-AFA27E9890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43E0A7-1BEB-4294-A01B-6D8A297488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749387-E89B-445D-883F-F7EB418651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819150"/>
            <a:ext cx="5791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1200" y="1752600"/>
            <a:ext cx="5791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8400"/>
            <a:ext cx="266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49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388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43800" y="62484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fld id="{7A9F69D9-42C3-423A-90D4-EC0BEA2ECEB7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entury Gothic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entury Gothic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entury Gothic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entury Gothic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entury Gothic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entury Gothic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entury Gothic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0"/>
        </a:spcAft>
        <a:buClr>
          <a:schemeClr val="bg1"/>
        </a:buClr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200">
          <a:solidFill>
            <a:schemeClr val="bg1"/>
          </a:solidFill>
          <a:latin typeface="+mn-lt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000">
          <a:solidFill>
            <a:schemeClr val="bg1"/>
          </a:solidFill>
          <a:latin typeface="+mn-lt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>
          <a:solidFill>
            <a:schemeClr val="bg1"/>
          </a:solidFill>
          <a:latin typeface="+mn-lt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9" name="Rectangle 3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dirty="0"/>
              <a:t>Етички аспекти рада стоматолога са вулнерабилним популацијама: оболели од стигматизирајућих болести </a:t>
            </a:r>
            <a:endParaRPr lang="en-US" sz="2800" dirty="0"/>
          </a:p>
        </p:txBody>
      </p:sp>
      <p:sp>
        <p:nvSpPr>
          <p:cNvPr id="4131" name="Rectangle 3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sr-Latn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Драгана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Игњатовић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Ристић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ct val="8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психијатар </a:t>
            </a:r>
          </a:p>
          <a:p>
            <a:pPr>
              <a:lnSpc>
                <a:spcPct val="8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Доц. др Бранимир Радмановић, психијатар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dirty="0" smtClean="0"/>
              <a:t>Избеглице и расељена лица</a:t>
            </a:r>
          </a:p>
          <a:p>
            <a:pPr>
              <a:lnSpc>
                <a:spcPct val="90000"/>
              </a:lnSpc>
            </a:pPr>
            <a:r>
              <a:rPr lang="sr-Cyrl-CS" dirty="0" smtClean="0"/>
              <a:t>Деца, млади</a:t>
            </a:r>
          </a:p>
          <a:p>
            <a:pPr>
              <a:lnSpc>
                <a:spcPct val="90000"/>
              </a:lnSpc>
            </a:pPr>
            <a:r>
              <a:rPr lang="sr-Cyrl-CS" dirty="0" smtClean="0"/>
              <a:t>Особе са инвалидитетом</a:t>
            </a:r>
          </a:p>
          <a:p>
            <a:pPr>
              <a:lnSpc>
                <a:spcPct val="90000"/>
              </a:lnSpc>
            </a:pPr>
            <a:r>
              <a:rPr lang="sr-Cyrl-CS" dirty="0" smtClean="0"/>
              <a:t>Роми</a:t>
            </a:r>
          </a:p>
          <a:p>
            <a:pPr>
              <a:lnSpc>
                <a:spcPct val="90000"/>
              </a:lnSpc>
            </a:pPr>
            <a:r>
              <a:rPr lang="sr-Cyrl-CS" dirty="0" smtClean="0"/>
              <a:t>Стари</a:t>
            </a:r>
          </a:p>
          <a:p>
            <a:pPr>
              <a:lnSpc>
                <a:spcPct val="90000"/>
              </a:lnSpc>
            </a:pPr>
            <a:r>
              <a:rPr lang="sr-Latn-CS" dirty="0" smtClean="0"/>
              <a:t>Ж</a:t>
            </a:r>
            <a:r>
              <a:rPr lang="sr-Cyrl-CS" dirty="0" smtClean="0"/>
              <a:t>ене</a:t>
            </a:r>
          </a:p>
          <a:p>
            <a:pPr>
              <a:lnSpc>
                <a:spcPct val="90000"/>
              </a:lnSpc>
            </a:pPr>
            <a:r>
              <a:rPr lang="sr-Cyrl-CS" dirty="0" smtClean="0"/>
              <a:t>Сексуална оријентација</a:t>
            </a:r>
          </a:p>
          <a:p>
            <a:pPr>
              <a:lnSpc>
                <a:spcPct val="90000"/>
              </a:lnSpc>
            </a:pPr>
            <a:r>
              <a:rPr lang="sr-Cyrl-CS" dirty="0" smtClean="0"/>
              <a:t>Нека обољења</a:t>
            </a:r>
            <a:endParaRPr lang="en-US" dirty="0"/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bg1"/>
                </a:solidFill>
              </a:rPr>
              <a:t>Геронтостоматологија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bg1"/>
                </a:solidFill>
              </a:rPr>
              <a:t>Геронтостоматологија је грана стоматологије која се бави проучавањем здравог, а превенцијом и лечењем болесног оралног предела код старијих људи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bg1"/>
                </a:solidFill>
              </a:rPr>
              <a:t>Геронтостоматологија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b="1" dirty="0" smtClean="0"/>
              <a:t>Алцхајмерова болест</a:t>
            </a:r>
            <a:r>
              <a:rPr lang="sr-Latn-RS" dirty="0" smtClean="0"/>
              <a:t>- </a:t>
            </a:r>
            <a:r>
              <a:rPr lang="sr-Cyrl-RS" dirty="0" smtClean="0"/>
              <a:t>3 фазе</a:t>
            </a:r>
            <a:r>
              <a:rPr lang="sr-Latn-RS" dirty="0" smtClean="0"/>
              <a:t>- </a:t>
            </a:r>
            <a:r>
              <a:rPr lang="sr-Cyrl-RS" dirty="0" smtClean="0"/>
              <a:t>рана, средња И касна фаза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Алцхајмерова болест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b="1" i="1" dirty="0" smtClean="0"/>
              <a:t>Рана фаза (прве три године) </a:t>
            </a:r>
            <a:r>
              <a:rPr lang="sr-Cyrl-RS" dirty="0" smtClean="0"/>
              <a:t>одликује блага заборавност И већина пацијената би требало бити у стању да одржи разумну оралну негу.</a:t>
            </a:r>
            <a:endParaRPr lang="en-US" dirty="0" smtClean="0"/>
          </a:p>
          <a:p>
            <a:r>
              <a:rPr lang="sr-Cyrl-RS" dirty="0" smtClean="0"/>
              <a:t>Пацијенти могу заборавити састанке, изгубити протезе</a:t>
            </a:r>
            <a:r>
              <a:rPr lang="sr-Latn-RS" dirty="0" smtClean="0"/>
              <a:t>, </a:t>
            </a:r>
            <a:r>
              <a:rPr lang="sr-Cyrl-RS" dirty="0" smtClean="0"/>
              <a:t>обично прикривају мањак памћења, проблеме са интелигенцијом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Алцхајмерова болест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b="1" i="1" dirty="0" smtClean="0"/>
              <a:t>Средња фаза (3-6 година) </a:t>
            </a:r>
            <a:r>
              <a:rPr lang="sr-Cyrl-RS" dirty="0" smtClean="0"/>
              <a:t>сви симптоми постају израженији, појављују се нови, некад и психијатријски симптоми </a:t>
            </a:r>
            <a:endParaRPr lang="en-US" dirty="0" smtClean="0"/>
          </a:p>
          <a:p>
            <a:r>
              <a:rPr lang="sr-Cyrl-RS" dirty="0" smtClean="0"/>
              <a:t>Породице могу имати потешкоћа при пружању оралне неге пацијентима који у отпору или одбијају стоматолошке прегледе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Алцхајмерова болест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Пацијенти у касној фази обично забораве како се једе, хода, говори или одржаваја лична хигијена (и хигијена усне дупље)</a:t>
            </a:r>
            <a:endParaRPr lang="en-US" dirty="0" smtClean="0"/>
          </a:p>
          <a:p>
            <a:r>
              <a:rPr lang="sr-Cyrl-RS" dirty="0" smtClean="0"/>
              <a:t>Ови пацијенти захтевају пасивну оралну негу како би се спречила орална инфекција. Многи захтевају исхрану шприцем                        </a:t>
            </a:r>
            <a:r>
              <a:rPr lang="sr-Cyrl-RS" b="1" i="1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b="1" i="1" dirty="0" smtClean="0"/>
          </a:p>
          <a:p>
            <a:endParaRPr lang="en-US" dirty="0"/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Однос</a:t>
            </a:r>
            <a:r>
              <a:rPr lang="en-US" dirty="0" smtClean="0"/>
              <a:t> </a:t>
            </a:r>
            <a:r>
              <a:rPr lang="sr-Cyrl-RS" dirty="0" smtClean="0"/>
              <a:t>према</a:t>
            </a:r>
            <a:r>
              <a:rPr lang="en-US" dirty="0" smtClean="0"/>
              <a:t> </a:t>
            </a:r>
            <a:r>
              <a:rPr lang="sr-Cyrl-RS" dirty="0" smtClean="0"/>
              <a:t>оболелом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7356" y="1500174"/>
            <a:ext cx="5915044" cy="4138626"/>
          </a:xfrm>
        </p:spPr>
        <p:txBody>
          <a:bodyPr/>
          <a:lstStyle/>
          <a:p>
            <a:r>
              <a:rPr lang="sr-Cyrl-RS" dirty="0" smtClean="0"/>
              <a:t>Не</a:t>
            </a:r>
            <a:r>
              <a:rPr lang="en-US" dirty="0" smtClean="0"/>
              <a:t> </a:t>
            </a:r>
            <a:r>
              <a:rPr lang="sr-Cyrl-RS" dirty="0" smtClean="0"/>
              <a:t>критиковати наводно</a:t>
            </a:r>
            <a:r>
              <a:rPr lang="en-US" dirty="0" smtClean="0"/>
              <a:t>  </a:t>
            </a:r>
            <a:r>
              <a:rPr lang="sr-Cyrl-RS" dirty="0" smtClean="0"/>
              <a:t>погрешно</a:t>
            </a:r>
            <a:r>
              <a:rPr lang="en-US" dirty="0" smtClean="0"/>
              <a:t> </a:t>
            </a:r>
            <a:r>
              <a:rPr lang="sr-Cyrl-RS" dirty="0" smtClean="0"/>
              <a:t>понашање</a:t>
            </a:r>
            <a:r>
              <a:rPr lang="en-US" dirty="0" smtClean="0"/>
              <a:t> </a:t>
            </a:r>
            <a:r>
              <a:rPr lang="sr-Cyrl-RS" dirty="0" smtClean="0"/>
              <a:t>болесника</a:t>
            </a:r>
            <a:endParaRPr lang="en-US" dirty="0" smtClean="0"/>
          </a:p>
          <a:p>
            <a:r>
              <a:rPr lang="sr-Cyrl-RS" dirty="0" smtClean="0"/>
              <a:t>Ако</a:t>
            </a:r>
            <a:r>
              <a:rPr lang="en-US" dirty="0" smtClean="0"/>
              <a:t> </a:t>
            </a:r>
            <a:r>
              <a:rPr lang="sr-Cyrl-RS" dirty="0" smtClean="0"/>
              <a:t>критикујемо дементног</a:t>
            </a:r>
            <a:r>
              <a:rPr lang="en-US" dirty="0" smtClean="0"/>
              <a:t> </a:t>
            </a:r>
            <a:r>
              <a:rPr lang="sr-Cyrl-RS" dirty="0" smtClean="0"/>
              <a:t>болесника</a:t>
            </a:r>
            <a:r>
              <a:rPr lang="en-US" dirty="0" smtClean="0"/>
              <a:t>,</a:t>
            </a:r>
            <a:r>
              <a:rPr lang="sr-Cyrl-RS" dirty="0" smtClean="0"/>
              <a:t> само га оптерећујемо, а нећемо бити од помоћи</a:t>
            </a:r>
          </a:p>
          <a:p>
            <a:r>
              <a:rPr lang="sr-Cyrl-RS" dirty="0" smtClean="0"/>
              <a:t>Критику овај пацијент не разуме, не може да је схвати те неће ни кориговати понашање- контрапродуктивна је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Однос</a:t>
            </a:r>
            <a:r>
              <a:rPr lang="en-US" dirty="0" smtClean="0"/>
              <a:t> </a:t>
            </a:r>
            <a:r>
              <a:rPr lang="sr-Cyrl-RS" dirty="0" smtClean="0"/>
              <a:t>према</a:t>
            </a:r>
            <a:r>
              <a:rPr lang="en-US" dirty="0" smtClean="0"/>
              <a:t> </a:t>
            </a:r>
            <a:r>
              <a:rPr lang="sr-Cyrl-RS" dirty="0" smtClean="0"/>
              <a:t>оболелом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Стоматолог треба да буде смирен; да одмери и прилагоди своје захтеве према пацијенту (нечињење штете)</a:t>
            </a:r>
            <a:endParaRPr lang="en-US" dirty="0" smtClean="0"/>
          </a:p>
          <a:p>
            <a:r>
              <a:rPr lang="sr-Cyrl-RS" dirty="0" smtClean="0"/>
              <a:t>На пример, за једну инструкцију пацијенту, употребити једну јасну реченицу</a:t>
            </a:r>
            <a:endParaRPr lang="en-US" dirty="0"/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Однас</a:t>
            </a:r>
            <a:r>
              <a:rPr lang="en-US" dirty="0" smtClean="0"/>
              <a:t> </a:t>
            </a:r>
            <a:r>
              <a:rPr lang="sr-Cyrl-RS" dirty="0" smtClean="0"/>
              <a:t>према</a:t>
            </a:r>
            <a:r>
              <a:rPr lang="en-US" dirty="0" smtClean="0"/>
              <a:t> </a:t>
            </a:r>
            <a:r>
              <a:rPr lang="sr-Cyrl-RS" dirty="0" smtClean="0"/>
              <a:t>оболелом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smtClean="0"/>
              <a:t>Не</a:t>
            </a:r>
            <a:r>
              <a:rPr lang="en-US" dirty="0" smtClean="0"/>
              <a:t> </a:t>
            </a:r>
            <a:r>
              <a:rPr lang="sr-Cyrl-RS" dirty="0" smtClean="0"/>
              <a:t>треба</a:t>
            </a:r>
            <a:r>
              <a:rPr lang="en-US" dirty="0" smtClean="0"/>
              <a:t> </a:t>
            </a:r>
            <a:r>
              <a:rPr lang="sr-Cyrl-RS" dirty="0" smtClean="0"/>
              <a:t>се</a:t>
            </a:r>
            <a:r>
              <a:rPr lang="en-US" dirty="0" smtClean="0"/>
              <a:t> </a:t>
            </a:r>
            <a:r>
              <a:rPr lang="sr-Cyrl-RS" dirty="0" smtClean="0"/>
              <a:t>освртати</a:t>
            </a:r>
            <a:r>
              <a:rPr lang="en-US" dirty="0" smtClean="0"/>
              <a:t> </a:t>
            </a:r>
            <a:r>
              <a:rPr lang="sr-Cyrl-RS" dirty="0" smtClean="0"/>
              <a:t>на</a:t>
            </a:r>
            <a:r>
              <a:rPr lang="en-US" dirty="0" smtClean="0"/>
              <a:t> </a:t>
            </a:r>
            <a:r>
              <a:rPr lang="sr-Cyrl-RS" dirty="0" smtClean="0"/>
              <a:t>оптузбе</a:t>
            </a:r>
            <a:r>
              <a:rPr lang="en-US" dirty="0" smtClean="0"/>
              <a:t> </a:t>
            </a:r>
            <a:r>
              <a:rPr lang="sr-Cyrl-RS" dirty="0" smtClean="0"/>
              <a:t>од</a:t>
            </a:r>
            <a:r>
              <a:rPr lang="en-US" dirty="0" smtClean="0"/>
              <a:t> </a:t>
            </a:r>
            <a:r>
              <a:rPr lang="sr-Cyrl-RS" dirty="0" smtClean="0"/>
              <a:t>стране</a:t>
            </a:r>
            <a:r>
              <a:rPr lang="en-US" dirty="0" smtClean="0"/>
              <a:t> </a:t>
            </a:r>
            <a:r>
              <a:rPr lang="sr-Cyrl-RS" dirty="0" smtClean="0"/>
              <a:t>оболелих</a:t>
            </a:r>
          </a:p>
          <a:p>
            <a:r>
              <a:rPr lang="sr-Cyrl-RS" dirty="0" smtClean="0"/>
              <a:t>Не узимати оптужбе лично</a:t>
            </a:r>
          </a:p>
          <a:p>
            <a:r>
              <a:rPr lang="sr-Cyrl-RS" dirty="0"/>
              <a:t>Т</a:t>
            </a:r>
            <a:r>
              <a:rPr lang="sr-Cyrl-RS" dirty="0" smtClean="0"/>
              <a:t>реба</a:t>
            </a:r>
            <a:r>
              <a:rPr lang="en-US" dirty="0" smtClean="0"/>
              <a:t> </a:t>
            </a:r>
            <a:r>
              <a:rPr lang="sr-Cyrl-RS" dirty="0" smtClean="0"/>
              <a:t>имати</a:t>
            </a:r>
            <a:r>
              <a:rPr lang="en-US" dirty="0" smtClean="0"/>
              <a:t> </a:t>
            </a:r>
            <a:r>
              <a:rPr lang="sr-Cyrl-RS" dirty="0" smtClean="0"/>
              <a:t>на</a:t>
            </a:r>
            <a:r>
              <a:rPr lang="en-US" dirty="0" smtClean="0"/>
              <a:t> </a:t>
            </a:r>
            <a:r>
              <a:rPr lang="sr-Cyrl-RS" dirty="0" smtClean="0"/>
              <a:t>уму</a:t>
            </a:r>
            <a:r>
              <a:rPr lang="en-US" dirty="0" smtClean="0"/>
              <a:t> </a:t>
            </a:r>
            <a:r>
              <a:rPr lang="sr-Cyrl-RS" dirty="0" smtClean="0"/>
              <a:t>да</a:t>
            </a:r>
            <a:r>
              <a:rPr lang="en-US" dirty="0" smtClean="0"/>
              <a:t> </a:t>
            </a:r>
            <a:r>
              <a:rPr lang="sr-Cyrl-RS" dirty="0" smtClean="0"/>
              <a:t>болесник</a:t>
            </a:r>
            <a:r>
              <a:rPr lang="en-US" dirty="0" smtClean="0"/>
              <a:t> </a:t>
            </a:r>
            <a:r>
              <a:rPr lang="sr-Cyrl-RS" dirty="0" smtClean="0"/>
              <a:t>оптужбе не ствара основано и намерно- оне су део његовог непрепознавања околине и све тежег разумевања изговореног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Најчешћа социјална реаговања на особе из вулнерабилне популације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Друштвена</a:t>
            </a:r>
            <a:r>
              <a:rPr lang="en-US" dirty="0" smtClean="0"/>
              <a:t> </a:t>
            </a:r>
            <a:r>
              <a:rPr lang="en-US" dirty="0" err="1" smtClean="0"/>
              <a:t>опасност</a:t>
            </a:r>
            <a:endParaRPr lang="en-US" dirty="0" smtClean="0"/>
          </a:p>
          <a:p>
            <a:r>
              <a:rPr lang="en-US" dirty="0" err="1" smtClean="0"/>
              <a:t>Дискриминација</a:t>
            </a:r>
            <a:endParaRPr lang="en-US" dirty="0" smtClean="0"/>
          </a:p>
          <a:p>
            <a:r>
              <a:rPr lang="en-US" dirty="0" err="1" smtClean="0"/>
              <a:t>Злостављање</a:t>
            </a:r>
            <a:endParaRPr lang="en-US" dirty="0" smtClean="0"/>
          </a:p>
          <a:p>
            <a:r>
              <a:rPr lang="en-US" dirty="0" err="1" smtClean="0"/>
              <a:t>Ограничена</a:t>
            </a:r>
            <a:r>
              <a:rPr lang="en-US" dirty="0" smtClean="0"/>
              <a:t> </a:t>
            </a:r>
            <a:r>
              <a:rPr lang="en-US" dirty="0" err="1" smtClean="0"/>
              <a:t>доступност</a:t>
            </a:r>
            <a:r>
              <a:rPr lang="en-US" dirty="0" smtClean="0"/>
              <a:t> </a:t>
            </a:r>
            <a:r>
              <a:rPr lang="en-US" dirty="0" err="1" smtClean="0"/>
              <a:t>услуга</a:t>
            </a:r>
            <a:endParaRPr lang="en-US" dirty="0" smtClean="0"/>
          </a:p>
          <a:p>
            <a:r>
              <a:rPr lang="en-US" dirty="0" err="1" smtClean="0"/>
              <a:t>Депривација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</a:t>
            </a:r>
            <a:r>
              <a:rPr lang="sr-Latn-RS" dirty="0" smtClean="0"/>
              <a:t> </a:t>
            </a:r>
            <a:r>
              <a:rPr lang="sr-Cyrl-RS" dirty="0" smtClean="0"/>
              <a:t>чему</a:t>
            </a:r>
            <a:r>
              <a:rPr lang="sr-Latn-RS" dirty="0" smtClean="0"/>
              <a:t> </a:t>
            </a:r>
            <a:r>
              <a:rPr lang="sr-Cyrl-RS" dirty="0" smtClean="0"/>
              <a:t>ћемо</a:t>
            </a:r>
            <a:r>
              <a:rPr lang="sr-Latn-RS" dirty="0" smtClean="0"/>
              <a:t> </a:t>
            </a:r>
            <a:r>
              <a:rPr lang="sr-Cyrl-RS" dirty="0" smtClean="0"/>
              <a:t>причати</a:t>
            </a:r>
            <a:r>
              <a:rPr lang="sr-Latn-RS" dirty="0" smtClean="0"/>
              <a:t>?</a:t>
            </a:r>
            <a:endParaRPr lang="en-US" dirty="0"/>
          </a:p>
        </p:txBody>
      </p:sp>
      <p:sp>
        <p:nvSpPr>
          <p:cNvPr id="5133" name="Rectangle 13"/>
          <p:cNvSpPr>
            <a:spLocks noGrp="1" noChangeArrowheads="1"/>
          </p:cNvSpPr>
          <p:nvPr>
            <p:ph idx="1"/>
          </p:nvPr>
        </p:nvSpPr>
        <p:spPr>
          <a:xfrm>
            <a:off x="1928794" y="1500174"/>
            <a:ext cx="5843606" cy="4138626"/>
          </a:xfrm>
        </p:spPr>
        <p:txBody>
          <a:bodyPr/>
          <a:lstStyle/>
          <a:p>
            <a:r>
              <a:rPr lang="sr-Cyrl-RS" dirty="0" smtClean="0"/>
              <a:t>Стигма</a:t>
            </a:r>
          </a:p>
          <a:p>
            <a:r>
              <a:rPr lang="sr-Cyrl-RS" dirty="0" smtClean="0"/>
              <a:t>Дискриминација</a:t>
            </a:r>
            <a:endParaRPr lang="en-US" dirty="0"/>
          </a:p>
          <a:p>
            <a:r>
              <a:rPr lang="sr-Cyrl-RS" dirty="0" smtClean="0"/>
              <a:t>Вулнерабилне групе</a:t>
            </a:r>
          </a:p>
          <a:p>
            <a:r>
              <a:rPr lang="sr-Cyrl-RS" dirty="0" smtClean="0"/>
              <a:t>Примери</a:t>
            </a:r>
            <a:endParaRPr lang="en-US" dirty="0"/>
          </a:p>
          <a:p>
            <a:r>
              <a:rPr lang="sr-Cyrl-RS" dirty="0" smtClean="0"/>
              <a:t>Рад са осетљивим групама пацијената</a:t>
            </a:r>
            <a:endParaRPr lang="en-US" dirty="0"/>
          </a:p>
          <a:p>
            <a:r>
              <a:rPr lang="sr-Cyrl-RS" dirty="0" smtClean="0"/>
              <a:t>Примери</a:t>
            </a:r>
            <a:endParaRPr lang="en-US" dirty="0"/>
          </a:p>
          <a:p>
            <a:r>
              <a:rPr lang="sr-Cyrl-RS" dirty="0" smtClean="0"/>
              <a:t>Предлог</a:t>
            </a:r>
            <a:r>
              <a:rPr lang="sr-Latn-RS" dirty="0" smtClean="0"/>
              <a:t> </a:t>
            </a:r>
            <a:r>
              <a:rPr lang="sr-Cyrl-RS" dirty="0" smtClean="0"/>
              <a:t>мера</a:t>
            </a:r>
            <a:endParaRPr lang="en-US" dirty="0"/>
          </a:p>
          <a:p>
            <a:r>
              <a:rPr lang="sr-Cyrl-RS" dirty="0" smtClean="0"/>
              <a:t>Питања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Рад са осетљивим групама пацијената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sz="2000" dirty="0" smtClean="0"/>
              <a:t>Аутономија</a:t>
            </a:r>
          </a:p>
          <a:p>
            <a:r>
              <a:rPr lang="sr-Cyrl-RS" sz="2000" dirty="0" smtClean="0"/>
              <a:t>Чињење добра</a:t>
            </a:r>
          </a:p>
          <a:p>
            <a:r>
              <a:rPr lang="sr-Cyrl-RS" sz="2000" dirty="0" smtClean="0"/>
              <a:t>Нечињење штете</a:t>
            </a:r>
          </a:p>
          <a:p>
            <a:r>
              <a:rPr lang="sr-Cyrl-RS" sz="2000" dirty="0" smtClean="0"/>
              <a:t>Информисаност</a:t>
            </a:r>
          </a:p>
          <a:p>
            <a:r>
              <a:rPr lang="sr-Cyrl-RS" sz="2000" dirty="0" smtClean="0"/>
              <a:t>Праведност</a:t>
            </a:r>
            <a:endParaRPr lang="en-US" sz="2000" dirty="0"/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Редукција вулнерабилности</a:t>
            </a:r>
            <a:endParaRPr lang="en-US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Приступ</a:t>
            </a:r>
            <a:r>
              <a:rPr lang="en-US" dirty="0" smtClean="0"/>
              <a:t> </a:t>
            </a:r>
            <a:r>
              <a:rPr lang="en-US" dirty="0" err="1" smtClean="0"/>
              <a:t>базиран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u="sng" dirty="0" err="1" smtClean="0"/>
              <a:t>правима</a:t>
            </a:r>
            <a:r>
              <a:rPr lang="en-US" dirty="0" smtClean="0"/>
              <a:t> а </a:t>
            </a:r>
            <a:r>
              <a:rPr lang="en-US" dirty="0" err="1" smtClean="0"/>
              <a:t>не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милосрђу</a:t>
            </a:r>
            <a:endParaRPr lang="en-US" dirty="0" smtClean="0"/>
          </a:p>
          <a:p>
            <a:r>
              <a:rPr lang="en-US" dirty="0" err="1" smtClean="0"/>
              <a:t>Социјална</a:t>
            </a:r>
            <a:r>
              <a:rPr lang="en-US" dirty="0" smtClean="0"/>
              <a:t> </a:t>
            </a:r>
            <a:r>
              <a:rPr lang="en-US" dirty="0" err="1" smtClean="0"/>
              <a:t>правда</a:t>
            </a:r>
            <a:endParaRPr lang="en-US" dirty="0" smtClean="0"/>
          </a:p>
          <a:p>
            <a:r>
              <a:rPr lang="en-US" dirty="0" err="1" smtClean="0"/>
              <a:t>Мобилизација</a:t>
            </a:r>
            <a:r>
              <a:rPr lang="en-US" dirty="0" smtClean="0"/>
              <a:t> </a:t>
            </a:r>
            <a:r>
              <a:rPr lang="en-US" dirty="0" err="1" smtClean="0"/>
              <a:t>заједнице</a:t>
            </a:r>
            <a:endParaRPr lang="en-US" dirty="0" smtClean="0"/>
          </a:p>
          <a:p>
            <a:r>
              <a:rPr lang="en-US" dirty="0" err="1" smtClean="0"/>
              <a:t>Развој</a:t>
            </a:r>
            <a:r>
              <a:rPr lang="en-US" dirty="0" smtClean="0"/>
              <a:t> </a:t>
            </a:r>
            <a:r>
              <a:rPr lang="en-US" dirty="0" err="1" smtClean="0"/>
              <a:t>социјалних</a:t>
            </a:r>
            <a:r>
              <a:rPr lang="en-US" dirty="0" smtClean="0"/>
              <a:t> и </a:t>
            </a:r>
            <a:r>
              <a:rPr lang="en-US" dirty="0" err="1" smtClean="0"/>
              <a:t>бихевиоралних</a:t>
            </a:r>
            <a:r>
              <a:rPr lang="en-US" dirty="0" smtClean="0"/>
              <a:t> </a:t>
            </a:r>
            <a:r>
              <a:rPr lang="en-US" dirty="0" err="1" smtClean="0"/>
              <a:t>интервенција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Будући кораци</a:t>
            </a:r>
            <a:endParaRPr lang="en-US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85918" y="1500174"/>
            <a:ext cx="5986482" cy="4138626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sr-Cyrl-RS" dirty="0" smtClean="0"/>
              <a:t>1</a:t>
            </a:r>
            <a:r>
              <a:rPr lang="en-US" dirty="0" smtClean="0"/>
              <a:t>. </a:t>
            </a:r>
            <a:r>
              <a:rPr lang="en-US" dirty="0" err="1" smtClean="0"/>
              <a:t>Разбијањ</a:t>
            </a:r>
            <a:r>
              <a:rPr lang="sr-Cyrl-RS" dirty="0" smtClean="0"/>
              <a:t>е</a:t>
            </a:r>
            <a:r>
              <a:rPr lang="en-US" dirty="0" smtClean="0"/>
              <a:t> </a:t>
            </a:r>
            <a:r>
              <a:rPr lang="en-US" dirty="0" err="1" smtClean="0"/>
              <a:t>најразноврснијих</a:t>
            </a:r>
            <a:r>
              <a:rPr lang="en-US" dirty="0" smtClean="0"/>
              <a:t> </a:t>
            </a:r>
            <a:r>
              <a:rPr lang="en-US" i="1" dirty="0" err="1" smtClean="0"/>
              <a:t>заблуда</a:t>
            </a:r>
            <a:r>
              <a:rPr lang="en-US" dirty="0" smtClean="0"/>
              <a:t> о </a:t>
            </a:r>
            <a:r>
              <a:rPr lang="en-US" dirty="0" err="1" smtClean="0"/>
              <a:t>узроцима</a:t>
            </a:r>
            <a:r>
              <a:rPr lang="en-US" dirty="0" smtClean="0"/>
              <a:t>, </a:t>
            </a:r>
            <a:r>
              <a:rPr lang="en-US" dirty="0" err="1" smtClean="0"/>
              <a:t>преношењу</a:t>
            </a:r>
            <a:r>
              <a:rPr lang="en-US" dirty="0" smtClean="0"/>
              <a:t>, </a:t>
            </a:r>
            <a:r>
              <a:rPr lang="en-US" dirty="0" err="1" smtClean="0"/>
              <a:t>лечењу</a:t>
            </a:r>
            <a:r>
              <a:rPr lang="en-US" dirty="0" smtClean="0"/>
              <a:t> </a:t>
            </a:r>
            <a:r>
              <a:rPr lang="sr-Cyrl-RS" dirty="0" smtClean="0"/>
              <a:t>(</a:t>
            </a:r>
            <a:r>
              <a:rPr lang="en-US" dirty="0" err="1" smtClean="0"/>
              <a:t>заразних</a:t>
            </a:r>
            <a:r>
              <a:rPr lang="sr-Cyrl-RS" dirty="0" smtClean="0"/>
              <a:t>)</a:t>
            </a:r>
            <a:r>
              <a:rPr lang="en-US" dirty="0" smtClean="0"/>
              <a:t> б</a:t>
            </a:r>
            <a:r>
              <a:rPr lang="sr-Cyrl-RS" dirty="0" smtClean="0"/>
              <a:t>о</a:t>
            </a:r>
            <a:r>
              <a:rPr lang="en-US" dirty="0" err="1" smtClean="0"/>
              <a:t>лести</a:t>
            </a:r>
            <a:endParaRPr lang="en-US" dirty="0" smtClean="0"/>
          </a:p>
          <a:p>
            <a:pPr>
              <a:lnSpc>
                <a:spcPct val="90000"/>
              </a:lnSpc>
              <a:buNone/>
            </a:pPr>
            <a:r>
              <a:rPr lang="en-US" dirty="0" smtClean="0"/>
              <a:t>2. У </a:t>
            </a:r>
            <a:r>
              <a:rPr lang="en-US" dirty="0" err="1" smtClean="0"/>
              <a:t>случају</a:t>
            </a:r>
            <a:r>
              <a:rPr lang="en-US" dirty="0" smtClean="0"/>
              <a:t> </a:t>
            </a:r>
            <a:r>
              <a:rPr lang="en-US" dirty="0" err="1" smtClean="0"/>
              <a:t>појаве</a:t>
            </a:r>
            <a:r>
              <a:rPr lang="en-US" dirty="0" smtClean="0"/>
              <a:t> </a:t>
            </a:r>
            <a:r>
              <a:rPr lang="en-US" dirty="0" err="1" smtClean="0"/>
              <a:t>епидемија</a:t>
            </a:r>
            <a:r>
              <a:rPr lang="en-US" dirty="0" smtClean="0"/>
              <a:t>, </a:t>
            </a:r>
            <a:r>
              <a:rPr lang="en-US" dirty="0" err="1" smtClean="0"/>
              <a:t>здравствени</a:t>
            </a:r>
            <a:r>
              <a:rPr lang="en-US" dirty="0" smtClean="0"/>
              <a:t> </a:t>
            </a:r>
            <a:r>
              <a:rPr lang="en-US" dirty="0" err="1" smtClean="0"/>
              <a:t>радници</a:t>
            </a:r>
            <a:r>
              <a:rPr lang="en-US" dirty="0" smtClean="0"/>
              <a:t> </a:t>
            </a:r>
            <a:r>
              <a:rPr lang="en-US" dirty="0" err="1" smtClean="0"/>
              <a:t>треба</a:t>
            </a:r>
            <a:r>
              <a:rPr lang="en-US" dirty="0" smtClean="0"/>
              <a:t> </a:t>
            </a: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 smtClean="0"/>
              <a:t>реагују</a:t>
            </a:r>
            <a:r>
              <a:rPr lang="en-US" dirty="0" smtClean="0"/>
              <a:t> </a:t>
            </a:r>
            <a:r>
              <a:rPr lang="en-US" dirty="0" err="1" smtClean="0"/>
              <a:t>брзо</a:t>
            </a:r>
            <a:r>
              <a:rPr lang="en-US" dirty="0" smtClean="0"/>
              <a:t> и </a:t>
            </a:r>
            <a:r>
              <a:rPr lang="en-US" dirty="0" err="1" smtClean="0"/>
              <a:t>ефиксано</a:t>
            </a:r>
            <a:r>
              <a:rPr lang="en-US" dirty="0" smtClean="0"/>
              <a:t> у </a:t>
            </a:r>
            <a:r>
              <a:rPr lang="en-US" dirty="0" err="1" smtClean="0"/>
              <a:t>сузбијању</a:t>
            </a:r>
            <a:r>
              <a:rPr lang="en-US" dirty="0" smtClean="0"/>
              <a:t> </a:t>
            </a:r>
            <a:r>
              <a:rPr lang="en-US" dirty="0" err="1" smtClean="0"/>
              <a:t>инфекције</a:t>
            </a:r>
            <a:endParaRPr lang="en-US" dirty="0" smtClean="0"/>
          </a:p>
          <a:p>
            <a:pPr>
              <a:lnSpc>
                <a:spcPct val="90000"/>
              </a:lnSpc>
              <a:buNone/>
            </a:pPr>
            <a:r>
              <a:rPr lang="en-US" dirty="0" smtClean="0"/>
              <a:t>3. </a:t>
            </a:r>
            <a:r>
              <a:rPr lang="en-US" dirty="0" err="1" smtClean="0"/>
              <a:t>Пожртвовање</a:t>
            </a:r>
            <a:r>
              <a:rPr lang="en-US" dirty="0" smtClean="0"/>
              <a:t> </a:t>
            </a:r>
            <a:r>
              <a:rPr lang="en-US" dirty="0" err="1" smtClean="0"/>
              <a:t>здравствених</a:t>
            </a:r>
            <a:r>
              <a:rPr lang="en-US" dirty="0" smtClean="0"/>
              <a:t> </a:t>
            </a:r>
            <a:r>
              <a:rPr lang="en-US" dirty="0" err="1" smtClean="0"/>
              <a:t>радника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ПОДРАЗУМАВА </a:t>
            </a:r>
          </a:p>
          <a:p>
            <a:endParaRPr lang="en-US" dirty="0"/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Универзална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декларација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о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људским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правима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...</a:t>
            </a:r>
            <a:r>
              <a:rPr lang="en-US" dirty="0" err="1" smtClean="0"/>
              <a:t>Сви</a:t>
            </a:r>
            <a:r>
              <a:rPr lang="en-US" dirty="0" smtClean="0"/>
              <a:t> </a:t>
            </a:r>
            <a:r>
              <a:rPr lang="en-US" dirty="0" err="1" smtClean="0"/>
              <a:t>су</a:t>
            </a:r>
            <a:r>
              <a:rPr lang="en-US" dirty="0" smtClean="0"/>
              <a:t> </a:t>
            </a:r>
            <a:r>
              <a:rPr lang="en-US" dirty="0" err="1" smtClean="0"/>
              <a:t>пред</a:t>
            </a:r>
            <a:r>
              <a:rPr lang="en-US" dirty="0" smtClean="0"/>
              <a:t> </a:t>
            </a:r>
            <a:r>
              <a:rPr lang="en-US" dirty="0" err="1" smtClean="0"/>
              <a:t>законом</a:t>
            </a:r>
            <a:r>
              <a:rPr lang="en-US" dirty="0" smtClean="0"/>
              <a:t> </a:t>
            </a:r>
            <a:r>
              <a:rPr lang="en-US" dirty="0" err="1" smtClean="0"/>
              <a:t>једнаки</a:t>
            </a:r>
            <a:r>
              <a:rPr lang="en-US" dirty="0" smtClean="0"/>
              <a:t> и </a:t>
            </a:r>
            <a:r>
              <a:rPr lang="en-US" dirty="0" err="1" smtClean="0"/>
              <a:t>имају</a:t>
            </a:r>
            <a:r>
              <a:rPr lang="en-US" dirty="0" smtClean="0"/>
              <a:t> </a:t>
            </a:r>
            <a:r>
              <a:rPr lang="en-US" dirty="0" err="1" smtClean="0"/>
              <a:t>право</a:t>
            </a:r>
            <a:r>
              <a:rPr lang="en-US" dirty="0" smtClean="0"/>
              <a:t> </a:t>
            </a:r>
            <a:r>
              <a:rPr lang="en-US" dirty="0" err="1" smtClean="0"/>
              <a:t>без</a:t>
            </a:r>
            <a:r>
              <a:rPr lang="en-US" dirty="0" smtClean="0"/>
              <a:t> </a:t>
            </a:r>
            <a:r>
              <a:rPr lang="en-US" dirty="0" err="1" smtClean="0"/>
              <a:t>икакве</a:t>
            </a:r>
            <a:r>
              <a:rPr lang="en-US" dirty="0" smtClean="0"/>
              <a:t> </a:t>
            </a:r>
            <a:r>
              <a:rPr lang="en-US" dirty="0" err="1" smtClean="0"/>
              <a:t>разлике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подједнаку</a:t>
            </a:r>
            <a:r>
              <a:rPr lang="en-US" dirty="0" smtClean="0"/>
              <a:t> </a:t>
            </a:r>
            <a:r>
              <a:rPr lang="en-US" dirty="0" err="1" smtClean="0"/>
              <a:t>заштиту</a:t>
            </a:r>
            <a:r>
              <a:rPr lang="en-US" dirty="0" smtClean="0"/>
              <a:t> </a:t>
            </a:r>
            <a:r>
              <a:rPr lang="en-US" dirty="0" err="1" smtClean="0"/>
              <a:t>закона</a:t>
            </a:r>
            <a:r>
              <a:rPr lang="en-US" dirty="0" smtClean="0"/>
              <a:t>. </a:t>
            </a:r>
            <a:r>
              <a:rPr lang="en-US" dirty="0" err="1" smtClean="0"/>
              <a:t>Сви</a:t>
            </a:r>
            <a:r>
              <a:rPr lang="en-US" dirty="0" smtClean="0"/>
              <a:t> </a:t>
            </a:r>
            <a:r>
              <a:rPr lang="en-US" dirty="0" err="1" smtClean="0"/>
              <a:t>имају</a:t>
            </a:r>
            <a:r>
              <a:rPr lang="en-US" dirty="0" smtClean="0"/>
              <a:t> </a:t>
            </a:r>
            <a:r>
              <a:rPr lang="en-US" dirty="0" err="1" smtClean="0"/>
              <a:t>право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једнаку</a:t>
            </a:r>
            <a:r>
              <a:rPr lang="en-US" dirty="0" smtClean="0"/>
              <a:t> </a:t>
            </a:r>
            <a:r>
              <a:rPr lang="en-US" dirty="0" err="1" smtClean="0"/>
              <a:t>заштиту</a:t>
            </a:r>
            <a:r>
              <a:rPr lang="en-US" dirty="0" smtClean="0"/>
              <a:t> </a:t>
            </a:r>
            <a:r>
              <a:rPr lang="en-US" dirty="0" err="1" smtClean="0"/>
              <a:t>против</a:t>
            </a:r>
            <a:r>
              <a:rPr lang="en-US" dirty="0" smtClean="0"/>
              <a:t> </a:t>
            </a:r>
            <a:r>
              <a:rPr lang="en-US" dirty="0" err="1" smtClean="0"/>
              <a:t>било</a:t>
            </a:r>
            <a:r>
              <a:rPr lang="en-US" dirty="0" smtClean="0"/>
              <a:t> </a:t>
            </a:r>
            <a:r>
              <a:rPr lang="en-US" dirty="0" err="1" smtClean="0"/>
              <a:t>какве</a:t>
            </a:r>
            <a:r>
              <a:rPr lang="en-US" dirty="0" smtClean="0"/>
              <a:t> </a:t>
            </a:r>
            <a:r>
              <a:rPr lang="en-US" dirty="0" err="1" smtClean="0"/>
              <a:t>дискриминације</a:t>
            </a:r>
            <a:r>
              <a:rPr lang="en-US" dirty="0" smtClean="0"/>
              <a:t> </a:t>
            </a:r>
            <a:r>
              <a:rPr lang="en-US" dirty="0" err="1" smtClean="0"/>
              <a:t>којом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крши</a:t>
            </a:r>
            <a:r>
              <a:rPr lang="en-US" dirty="0" smtClean="0"/>
              <a:t> </a:t>
            </a:r>
            <a:r>
              <a:rPr lang="en-US" dirty="0" err="1" smtClean="0"/>
              <a:t>ова</a:t>
            </a:r>
            <a:r>
              <a:rPr lang="en-US" dirty="0" smtClean="0"/>
              <a:t> </a:t>
            </a:r>
            <a:r>
              <a:rPr lang="en-US" dirty="0" err="1" smtClean="0"/>
              <a:t>Декларације</a:t>
            </a:r>
            <a:r>
              <a:rPr lang="en-US" dirty="0" smtClean="0"/>
              <a:t> и </a:t>
            </a:r>
            <a:r>
              <a:rPr lang="en-US" dirty="0" err="1" smtClean="0"/>
              <a:t>против</a:t>
            </a:r>
            <a:r>
              <a:rPr lang="en-US" dirty="0" smtClean="0"/>
              <a:t> </a:t>
            </a:r>
            <a:r>
              <a:rPr lang="en-US" dirty="0" err="1" smtClean="0"/>
              <a:t>сваког</a:t>
            </a:r>
            <a:r>
              <a:rPr lang="en-US" dirty="0" smtClean="0"/>
              <a:t> </a:t>
            </a:r>
            <a:r>
              <a:rPr lang="en-US" dirty="0" err="1" smtClean="0"/>
              <a:t>подстицаја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овакву</a:t>
            </a:r>
            <a:r>
              <a:rPr lang="en-US" dirty="0" smtClean="0"/>
              <a:t> </a:t>
            </a:r>
            <a:r>
              <a:rPr lang="en-US" dirty="0" err="1" smtClean="0"/>
              <a:t>дискриминацију</a:t>
            </a:r>
            <a:r>
              <a:rPr lang="en-US" dirty="0" smtClean="0"/>
              <a:t>...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Стигма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Стигма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, у </a:t>
            </a:r>
            <a:r>
              <a:rPr lang="en-US" dirty="0" err="1" smtClean="0"/>
              <a:t>начелу</a:t>
            </a:r>
            <a:r>
              <a:rPr lang="en-US" dirty="0" smtClean="0"/>
              <a:t>, </a:t>
            </a:r>
            <a:r>
              <a:rPr lang="en-US" dirty="0" err="1" smtClean="0"/>
              <a:t>узрокована</a:t>
            </a:r>
            <a:r>
              <a:rPr lang="en-US" dirty="0" smtClean="0"/>
              <a:t> </a:t>
            </a:r>
            <a:r>
              <a:rPr lang="en-US" dirty="0" err="1" smtClean="0"/>
              <a:t>комбинацијом</a:t>
            </a:r>
            <a:r>
              <a:rPr lang="en-US" dirty="0" smtClean="0"/>
              <a:t> </a:t>
            </a:r>
            <a:r>
              <a:rPr lang="en-US" dirty="0" err="1" smtClean="0"/>
              <a:t>незнања</a:t>
            </a:r>
            <a:r>
              <a:rPr lang="en-US" dirty="0" smtClean="0"/>
              <a:t> и </a:t>
            </a:r>
            <a:r>
              <a:rPr lang="en-US" dirty="0" err="1" smtClean="0"/>
              <a:t>страха</a:t>
            </a:r>
            <a:r>
              <a:rPr lang="en-US" dirty="0" smtClean="0"/>
              <a:t>, </a:t>
            </a:r>
            <a:r>
              <a:rPr lang="en-US" dirty="0" err="1" smtClean="0"/>
              <a:t>што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</a:t>
            </a:r>
            <a:r>
              <a:rPr lang="en-US" dirty="0" err="1" smtClean="0"/>
              <a:t>подлога</a:t>
            </a:r>
            <a:r>
              <a:rPr lang="en-US" dirty="0" smtClean="0"/>
              <a:t> </a:t>
            </a:r>
            <a:r>
              <a:rPr lang="en-US" dirty="0" err="1" smtClean="0"/>
              <a:t>стварању</a:t>
            </a:r>
            <a:r>
              <a:rPr lang="en-US" dirty="0" smtClean="0"/>
              <a:t> </a:t>
            </a:r>
            <a:r>
              <a:rPr lang="en-US" dirty="0" err="1" smtClean="0"/>
              <a:t>укорењених</a:t>
            </a:r>
            <a:r>
              <a:rPr lang="en-US" dirty="0" smtClean="0"/>
              <a:t> </a:t>
            </a:r>
            <a:r>
              <a:rPr lang="en-US" dirty="0" err="1" smtClean="0"/>
              <a:t>митова</a:t>
            </a:r>
            <a:r>
              <a:rPr lang="en-US" dirty="0" smtClean="0"/>
              <a:t> и </a:t>
            </a:r>
            <a:r>
              <a:rPr lang="en-US" dirty="0" err="1" smtClean="0"/>
              <a:t>предрасуда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Дискриминација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8794" y="1500174"/>
            <a:ext cx="5843606" cy="413862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err="1" smtClean="0"/>
              <a:t>Дискриминација</a:t>
            </a:r>
            <a:r>
              <a:rPr lang="en-US" b="1" dirty="0" smtClean="0"/>
              <a:t> (</a:t>
            </a:r>
            <a:r>
              <a:rPr lang="sr-Cyrl-RS" b="1" dirty="0" smtClean="0"/>
              <a:t>лат.)=</a:t>
            </a:r>
            <a:r>
              <a:rPr lang="en-US" dirty="0" smtClean="0"/>
              <a:t> </a:t>
            </a:r>
            <a:r>
              <a:rPr lang="en-US" b="1" dirty="0" err="1" smtClean="0"/>
              <a:t>разликовање</a:t>
            </a:r>
            <a:endParaRPr lang="en-US" b="1" dirty="0" smtClean="0"/>
          </a:p>
          <a:p>
            <a:pPr>
              <a:lnSpc>
                <a:spcPct val="90000"/>
              </a:lnSpc>
            </a:pPr>
            <a:r>
              <a:rPr lang="en-US" dirty="0" err="1" smtClean="0"/>
              <a:t>Временом</a:t>
            </a:r>
            <a:r>
              <a:rPr lang="en-US" dirty="0" smtClean="0"/>
              <a:t> </a:t>
            </a:r>
            <a:r>
              <a:rPr lang="sr-Cyrl-RS" dirty="0" smtClean="0"/>
              <a:t>је </a:t>
            </a:r>
            <a:r>
              <a:rPr lang="en-US" dirty="0" err="1" smtClean="0"/>
              <a:t>овај</a:t>
            </a:r>
            <a:r>
              <a:rPr lang="en-US" dirty="0" smtClean="0"/>
              <a:t> </a:t>
            </a:r>
            <a:r>
              <a:rPr lang="en-US" dirty="0" err="1" smtClean="0"/>
              <a:t>израз</a:t>
            </a:r>
            <a:r>
              <a:rPr lang="en-US" dirty="0" smtClean="0"/>
              <a:t> </a:t>
            </a:r>
            <a:r>
              <a:rPr lang="en-US" dirty="0" err="1" smtClean="0"/>
              <a:t>изгубио</a:t>
            </a:r>
            <a:r>
              <a:rPr lang="en-US" dirty="0" smtClean="0"/>
              <a:t> </a:t>
            </a:r>
            <a:r>
              <a:rPr lang="en-US" dirty="0" err="1" smtClean="0"/>
              <a:t>неутралност</a:t>
            </a:r>
            <a:r>
              <a:rPr lang="en-US" dirty="0" smtClean="0"/>
              <a:t> и </a:t>
            </a:r>
            <a:r>
              <a:rPr lang="en-US" dirty="0" err="1" smtClean="0"/>
              <a:t>добио</a:t>
            </a:r>
            <a:r>
              <a:rPr lang="en-US" dirty="0" smtClean="0"/>
              <a:t> </a:t>
            </a:r>
            <a:r>
              <a:rPr lang="en-US" dirty="0" err="1" smtClean="0"/>
              <a:t>негативно</a:t>
            </a:r>
            <a:r>
              <a:rPr lang="en-US" dirty="0" smtClean="0"/>
              <a:t> </a:t>
            </a:r>
            <a:r>
              <a:rPr lang="en-US" b="1" dirty="0" err="1" smtClean="0"/>
              <a:t>значење</a:t>
            </a:r>
            <a:r>
              <a:rPr lang="en-US" b="1" dirty="0" smtClean="0"/>
              <a:t> </a:t>
            </a:r>
            <a:r>
              <a:rPr lang="en-US" b="1" dirty="0" err="1" smtClean="0"/>
              <a:t>недозвољеног</a:t>
            </a:r>
            <a:r>
              <a:rPr lang="en-US" b="1" dirty="0" smtClean="0"/>
              <a:t> </a:t>
            </a:r>
            <a:r>
              <a:rPr lang="en-US" b="1" dirty="0" err="1" smtClean="0"/>
              <a:t>разликовања</a:t>
            </a:r>
            <a:r>
              <a:rPr lang="en-US" b="1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У </a:t>
            </a:r>
            <a:r>
              <a:rPr lang="en-US" dirty="0" err="1" smtClean="0"/>
              <a:t>области</a:t>
            </a:r>
            <a:r>
              <a:rPr lang="en-US" dirty="0" smtClean="0"/>
              <a:t> </a:t>
            </a:r>
            <a:r>
              <a:rPr lang="en-US" dirty="0" err="1" smtClean="0"/>
              <a:t>људских</a:t>
            </a:r>
            <a:r>
              <a:rPr lang="en-US" dirty="0" smtClean="0"/>
              <a:t> </a:t>
            </a:r>
            <a:r>
              <a:rPr lang="en-US" dirty="0" err="1" smtClean="0"/>
              <a:t>права</a:t>
            </a:r>
            <a:r>
              <a:rPr lang="en-US" dirty="0" smtClean="0"/>
              <a:t>, </a:t>
            </a:r>
            <a:r>
              <a:rPr lang="en-US" dirty="0" err="1" smtClean="0"/>
              <a:t>дискриминација</a:t>
            </a:r>
            <a:r>
              <a:rPr lang="en-US" dirty="0" smtClean="0"/>
              <a:t> </a:t>
            </a:r>
            <a:r>
              <a:rPr lang="en-US" dirty="0" err="1" smtClean="0"/>
              <a:t>представља</a:t>
            </a:r>
            <a:r>
              <a:rPr lang="en-US" dirty="0" smtClean="0"/>
              <a:t> </a:t>
            </a:r>
            <a:r>
              <a:rPr lang="en-US" dirty="0" err="1" smtClean="0"/>
              <a:t>разликовање</a:t>
            </a:r>
            <a:r>
              <a:rPr lang="en-US" dirty="0" smtClean="0"/>
              <a:t> у </a:t>
            </a:r>
            <a:r>
              <a:rPr lang="en-US" dirty="0" err="1" smtClean="0"/>
              <a:t>погледу</a:t>
            </a:r>
            <a:r>
              <a:rPr lang="en-US" dirty="0" smtClean="0"/>
              <a:t> </a:t>
            </a:r>
            <a:r>
              <a:rPr lang="en-US" dirty="0" err="1" smtClean="0"/>
              <a:t>поседовања</a:t>
            </a:r>
            <a:r>
              <a:rPr lang="en-US" dirty="0" smtClean="0"/>
              <a:t> и </a:t>
            </a:r>
            <a:r>
              <a:rPr lang="en-US" dirty="0" err="1" smtClean="0"/>
              <a:t>обима</a:t>
            </a:r>
            <a:r>
              <a:rPr lang="en-US" dirty="0" smtClean="0"/>
              <a:t> </a:t>
            </a:r>
            <a:r>
              <a:rPr lang="en-US" dirty="0" err="1" smtClean="0"/>
              <a:t>права</a:t>
            </a:r>
            <a:r>
              <a:rPr lang="en-US" dirty="0" smtClean="0"/>
              <a:t> </a:t>
            </a:r>
            <a:r>
              <a:rPr lang="en-US" dirty="0" err="1" smtClean="0"/>
              <a:t>које</a:t>
            </a:r>
            <a:r>
              <a:rPr lang="en-US" dirty="0" smtClean="0"/>
              <a:t> </a:t>
            </a:r>
            <a:r>
              <a:rPr lang="en-US" dirty="0" err="1" smtClean="0"/>
              <a:t>није</a:t>
            </a:r>
            <a:r>
              <a:rPr lang="en-US" dirty="0" smtClean="0"/>
              <a:t> </a:t>
            </a:r>
            <a:r>
              <a:rPr lang="en-US" dirty="0" err="1" smtClean="0"/>
              <a:t>дозвољено</a:t>
            </a:r>
            <a:r>
              <a:rPr lang="en-US" dirty="0" smtClean="0"/>
              <a:t> </a:t>
            </a:r>
            <a:r>
              <a:rPr lang="en-US" dirty="0" err="1" smtClean="0"/>
              <a:t>због</a:t>
            </a:r>
            <a:r>
              <a:rPr lang="en-US" dirty="0" smtClean="0"/>
              <a:t> </a:t>
            </a:r>
            <a:r>
              <a:rPr lang="en-US" dirty="0" err="1" smtClean="0"/>
              <a:t>основа</a:t>
            </a:r>
            <a:r>
              <a:rPr lang="en-US" dirty="0" smtClean="0"/>
              <a:t> и </a:t>
            </a:r>
            <a:r>
              <a:rPr lang="en-US" dirty="0" err="1" smtClean="0"/>
              <a:t>начина</a:t>
            </a:r>
            <a:r>
              <a:rPr lang="en-US" dirty="0" smtClean="0"/>
              <a:t> </a:t>
            </a:r>
            <a:r>
              <a:rPr lang="en-US" dirty="0" err="1" smtClean="0"/>
              <a:t>разликовања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Дискриминација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Особине</a:t>
            </a:r>
            <a:r>
              <a:rPr lang="en-US" dirty="0" smtClean="0"/>
              <a:t> </a:t>
            </a:r>
            <a:r>
              <a:rPr lang="en-US" dirty="0" err="1" smtClean="0"/>
              <a:t>људскога</a:t>
            </a:r>
            <a:r>
              <a:rPr lang="en-US" dirty="0" smtClean="0"/>
              <a:t> </a:t>
            </a:r>
            <a:r>
              <a:rPr lang="en-US" dirty="0" err="1" smtClean="0"/>
              <a:t>бића</a:t>
            </a:r>
            <a:r>
              <a:rPr lang="en-US" dirty="0" smtClean="0"/>
              <a:t> </a:t>
            </a:r>
            <a:r>
              <a:rPr lang="en-US" dirty="0" err="1" smtClean="0"/>
              <a:t>које</a:t>
            </a:r>
            <a:r>
              <a:rPr lang="en-US" dirty="0" smtClean="0"/>
              <a:t> </a:t>
            </a:r>
            <a:r>
              <a:rPr lang="en-US" dirty="0" err="1" smtClean="0"/>
              <a:t>оно</a:t>
            </a:r>
            <a:r>
              <a:rPr lang="en-US" dirty="0" smtClean="0"/>
              <a:t> </a:t>
            </a:r>
            <a:r>
              <a:rPr lang="en-US" dirty="0" err="1" smtClean="0"/>
              <a:t>углавном</a:t>
            </a:r>
            <a:r>
              <a:rPr lang="en-US" dirty="0" smtClean="0"/>
              <a:t> </a:t>
            </a:r>
            <a:r>
              <a:rPr lang="en-US" dirty="0" err="1" smtClean="0"/>
              <a:t>не</a:t>
            </a:r>
            <a:r>
              <a:rPr lang="en-US" dirty="0" smtClean="0"/>
              <a:t> </a:t>
            </a:r>
            <a:r>
              <a:rPr lang="en-US" dirty="0" err="1" smtClean="0"/>
              <a:t>стиче</a:t>
            </a:r>
            <a:r>
              <a:rPr lang="en-US" dirty="0" smtClean="0"/>
              <a:t> </a:t>
            </a:r>
            <a:r>
              <a:rPr lang="en-US" dirty="0" err="1" smtClean="0"/>
              <a:t>својом</a:t>
            </a:r>
            <a:r>
              <a:rPr lang="en-US" dirty="0" smtClean="0"/>
              <a:t> </a:t>
            </a:r>
            <a:r>
              <a:rPr lang="en-US" dirty="0" err="1" smtClean="0"/>
              <a:t>вољом</a:t>
            </a:r>
            <a:r>
              <a:rPr lang="en-US" dirty="0" smtClean="0"/>
              <a:t> и </a:t>
            </a:r>
            <a:r>
              <a:rPr lang="en-US" dirty="0" err="1" smtClean="0"/>
              <a:t>које</a:t>
            </a:r>
            <a:r>
              <a:rPr lang="en-US" dirty="0" smtClean="0"/>
              <a:t> </a:t>
            </a:r>
            <a:r>
              <a:rPr lang="en-US" dirty="0" err="1" smtClean="0"/>
              <a:t>га</a:t>
            </a:r>
            <a:r>
              <a:rPr lang="en-US" dirty="0" smtClean="0"/>
              <a:t> </a:t>
            </a:r>
            <a:r>
              <a:rPr lang="en-US" dirty="0" err="1" smtClean="0"/>
              <a:t>чине</a:t>
            </a:r>
            <a:r>
              <a:rPr lang="en-US" dirty="0" smtClean="0"/>
              <a:t> </a:t>
            </a:r>
            <a:r>
              <a:rPr lang="en-US" dirty="0" err="1" smtClean="0"/>
              <a:t>припадником</a:t>
            </a:r>
            <a:r>
              <a:rPr lang="en-US" dirty="0" smtClean="0"/>
              <a:t> </a:t>
            </a:r>
            <a:r>
              <a:rPr lang="en-US" dirty="0" err="1" smtClean="0"/>
              <a:t>неке</a:t>
            </a:r>
            <a:r>
              <a:rPr lang="en-US" dirty="0" smtClean="0"/>
              <a:t> </a:t>
            </a:r>
            <a:r>
              <a:rPr lang="en-US" dirty="0" err="1" smtClean="0"/>
              <a:t>шире</a:t>
            </a:r>
            <a:r>
              <a:rPr lang="en-US" dirty="0" smtClean="0"/>
              <a:t> </a:t>
            </a:r>
            <a:r>
              <a:rPr lang="en-US" dirty="0" err="1" smtClean="0"/>
              <a:t>групе</a:t>
            </a:r>
            <a:r>
              <a:rPr lang="en-US" dirty="0" smtClean="0"/>
              <a:t> </a:t>
            </a:r>
            <a:r>
              <a:rPr lang="en-US" dirty="0" err="1" smtClean="0"/>
              <a:t>против</a:t>
            </a:r>
            <a:r>
              <a:rPr lang="en-US" dirty="0" smtClean="0"/>
              <a:t> </a:t>
            </a:r>
            <a:r>
              <a:rPr lang="en-US" dirty="0" err="1" smtClean="0"/>
              <a:t>које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, </a:t>
            </a:r>
            <a:r>
              <a:rPr lang="en-US" dirty="0" err="1" smtClean="0"/>
              <a:t>заправо</a:t>
            </a:r>
            <a:r>
              <a:rPr lang="en-US" dirty="0" smtClean="0"/>
              <a:t>, </a:t>
            </a:r>
            <a:r>
              <a:rPr lang="en-US" dirty="0" err="1" smtClean="0"/>
              <a:t>дискриминација</a:t>
            </a:r>
            <a:r>
              <a:rPr lang="en-US" dirty="0" smtClean="0"/>
              <a:t> </a:t>
            </a:r>
            <a:r>
              <a:rPr lang="en-US" dirty="0" err="1" smtClean="0"/>
              <a:t>управљена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Вулнерабилне групе</a:t>
            </a: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sr-Cyrl-CS" dirty="0" smtClean="0"/>
              <a:t>	Оне особе које у одређеном периоду (често дуготрајном) нема једнаке могућности да достигне здравље и квалитет </a:t>
            </a:r>
            <a:r>
              <a:rPr lang="en-US" dirty="0" smtClean="0"/>
              <a:t>ж</a:t>
            </a:r>
            <a:r>
              <a:rPr lang="sr-Cyrl-CS" dirty="0" smtClean="0"/>
              <a:t>ивота због различитих спољних и унутрашњих фактора који су повезани са здрављем и са предусловима да се до њега дође.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Примери</a:t>
            </a: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/>
              <a:t>Различите дефиниције у различитим срединама и за различите сврхе</a:t>
            </a:r>
            <a:br>
              <a:rPr lang="sr-Cyrl-C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sr-Cyrl-CS" dirty="0" smtClean="0"/>
              <a:t>Финансијски услови</a:t>
            </a:r>
          </a:p>
          <a:p>
            <a:pPr>
              <a:lnSpc>
                <a:spcPct val="80000"/>
              </a:lnSpc>
            </a:pPr>
            <a:r>
              <a:rPr lang="sr-Cyrl-CS" dirty="0" smtClean="0"/>
              <a:t>Место боравка</a:t>
            </a:r>
          </a:p>
          <a:p>
            <a:pPr>
              <a:lnSpc>
                <a:spcPct val="80000"/>
              </a:lnSpc>
            </a:pPr>
            <a:r>
              <a:rPr lang="sr-Cyrl-CS" dirty="0" smtClean="0"/>
              <a:t>Културно порекло и етницитет</a:t>
            </a:r>
          </a:p>
          <a:p>
            <a:pPr>
              <a:lnSpc>
                <a:spcPct val="80000"/>
              </a:lnSpc>
            </a:pPr>
            <a:r>
              <a:rPr lang="sr-Cyrl-CS" dirty="0" smtClean="0"/>
              <a:t>Године</a:t>
            </a:r>
          </a:p>
          <a:p>
            <a:pPr>
              <a:lnSpc>
                <a:spcPct val="80000"/>
              </a:lnSpc>
            </a:pPr>
            <a:r>
              <a:rPr lang="sr-Cyrl-CS" dirty="0" smtClean="0"/>
              <a:t>Пол</a:t>
            </a:r>
          </a:p>
          <a:p>
            <a:pPr>
              <a:lnSpc>
                <a:spcPct val="80000"/>
              </a:lnSpc>
            </a:pPr>
            <a:r>
              <a:rPr lang="sr-Cyrl-CS" dirty="0" smtClean="0">
                <a:solidFill>
                  <a:srgbClr val="FF0000"/>
                </a:solidFill>
              </a:rPr>
              <a:t>Здравствено стање</a:t>
            </a:r>
          </a:p>
          <a:p>
            <a:pPr>
              <a:lnSpc>
                <a:spcPct val="80000"/>
              </a:lnSpc>
            </a:pPr>
            <a:r>
              <a:rPr lang="sr-Cyrl-CS" dirty="0" smtClean="0">
                <a:solidFill>
                  <a:srgbClr val="FF3399"/>
                </a:solidFill>
              </a:rPr>
              <a:t>Облици (ризичног) понашања</a:t>
            </a:r>
            <a:endParaRPr lang="en-US" dirty="0" smtClean="0">
              <a:solidFill>
                <a:srgbClr val="FF3399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Sijalice">
  <a:themeElements>
    <a:clrScheme name="Default Design 1">
      <a:dk1>
        <a:srgbClr val="FFCC00"/>
      </a:dk1>
      <a:lt1>
        <a:srgbClr val="F8F8F8"/>
      </a:lt1>
      <a:dk2>
        <a:srgbClr val="000000"/>
      </a:dk2>
      <a:lt2>
        <a:srgbClr val="6666FF"/>
      </a:lt2>
      <a:accent1>
        <a:srgbClr val="669900"/>
      </a:accent1>
      <a:accent2>
        <a:srgbClr val="006600"/>
      </a:accent2>
      <a:accent3>
        <a:srgbClr val="AAAAAA"/>
      </a:accent3>
      <a:accent4>
        <a:srgbClr val="D4D4D4"/>
      </a:accent4>
      <a:accent5>
        <a:srgbClr val="B8CAAA"/>
      </a:accent5>
      <a:accent6>
        <a:srgbClr val="005C00"/>
      </a:accent6>
      <a:hlink>
        <a:srgbClr val="0099FF"/>
      </a:hlink>
      <a:folHlink>
        <a:srgbClr val="6699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FFCC00"/>
        </a:dk1>
        <a:lt1>
          <a:srgbClr val="F8F8F8"/>
        </a:lt1>
        <a:dk2>
          <a:srgbClr val="000000"/>
        </a:dk2>
        <a:lt2>
          <a:srgbClr val="6666FF"/>
        </a:lt2>
        <a:accent1>
          <a:srgbClr val="669900"/>
        </a:accent1>
        <a:accent2>
          <a:srgbClr val="006600"/>
        </a:accent2>
        <a:accent3>
          <a:srgbClr val="AAAAAA"/>
        </a:accent3>
        <a:accent4>
          <a:srgbClr val="D4D4D4"/>
        </a:accent4>
        <a:accent5>
          <a:srgbClr val="B8CAAA"/>
        </a:accent5>
        <a:accent6>
          <a:srgbClr val="005C00"/>
        </a:accent6>
        <a:hlink>
          <a:srgbClr val="0099FF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868686"/>
        </a:dk1>
        <a:lt1>
          <a:srgbClr val="FFFFFF"/>
        </a:lt1>
        <a:dk2>
          <a:srgbClr val="009999"/>
        </a:dk2>
        <a:lt2>
          <a:srgbClr val="6600FF"/>
        </a:lt2>
        <a:accent1>
          <a:srgbClr val="9999FF"/>
        </a:accent1>
        <a:accent2>
          <a:srgbClr val="CBCBCB"/>
        </a:accent2>
        <a:accent3>
          <a:srgbClr val="FFFFFF"/>
        </a:accent3>
        <a:accent4>
          <a:srgbClr val="727272"/>
        </a:accent4>
        <a:accent5>
          <a:srgbClr val="CACAFF"/>
        </a:accent5>
        <a:accent6>
          <a:srgbClr val="B8B8B8"/>
        </a:accent6>
        <a:hlink>
          <a:srgbClr val="6600FF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1C1C1C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CBCBCB"/>
        </a:accent2>
        <a:accent3>
          <a:srgbClr val="FFFFFF"/>
        </a:accent3>
        <a:accent4>
          <a:srgbClr val="161616"/>
        </a:accent4>
        <a:accent5>
          <a:srgbClr val="EBEBEB"/>
        </a:accent5>
        <a:accent6>
          <a:srgbClr val="B8B8B8"/>
        </a:accent6>
        <a:hlink>
          <a:srgbClr val="4D4D4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FFCC00"/>
        </a:dk1>
        <a:lt1>
          <a:srgbClr val="FFFFCC"/>
        </a:lt1>
        <a:dk2>
          <a:srgbClr val="000099"/>
        </a:dk2>
        <a:lt2>
          <a:srgbClr val="00CC00"/>
        </a:lt2>
        <a:accent1>
          <a:srgbClr val="3333FF"/>
        </a:accent1>
        <a:accent2>
          <a:srgbClr val="3333CC"/>
        </a:accent2>
        <a:accent3>
          <a:srgbClr val="AAAACA"/>
        </a:accent3>
        <a:accent4>
          <a:srgbClr val="DADAAE"/>
        </a:accent4>
        <a:accent5>
          <a:srgbClr val="ADADFF"/>
        </a:accent5>
        <a:accent6>
          <a:srgbClr val="2D2DB9"/>
        </a:accent6>
        <a:hlink>
          <a:srgbClr val="0099FF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FFFF00"/>
        </a:dk1>
        <a:lt1>
          <a:srgbClr val="FFFFFF"/>
        </a:lt1>
        <a:dk2>
          <a:srgbClr val="FF0033"/>
        </a:dk2>
        <a:lt2>
          <a:srgbClr val="000000"/>
        </a:lt2>
        <a:accent1>
          <a:srgbClr val="330099"/>
        </a:accent1>
        <a:accent2>
          <a:srgbClr val="CC0000"/>
        </a:accent2>
        <a:accent3>
          <a:srgbClr val="FFAAAD"/>
        </a:accent3>
        <a:accent4>
          <a:srgbClr val="DADADA"/>
        </a:accent4>
        <a:accent5>
          <a:srgbClr val="ADAACA"/>
        </a:accent5>
        <a:accent6>
          <a:srgbClr val="B90000"/>
        </a:accent6>
        <a:hlink>
          <a:srgbClr val="0099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Sijalice</Template>
  <TotalTime>279</TotalTime>
  <Words>587</Words>
  <Application>Microsoft Office PowerPoint</Application>
  <PresentationFormat>On-screen Show (4:3)</PresentationFormat>
  <Paragraphs>90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Sijalice</vt:lpstr>
      <vt:lpstr>Етички аспекти рада стоматолога са вулнерабилним популацијама: оболели од стигматизирајућих болести </vt:lpstr>
      <vt:lpstr>О чему ћемо причати?</vt:lpstr>
      <vt:lpstr>Универзална декларација о људским правима</vt:lpstr>
      <vt:lpstr>Стигма</vt:lpstr>
      <vt:lpstr>Дискриминација </vt:lpstr>
      <vt:lpstr>Дискриминација </vt:lpstr>
      <vt:lpstr>Вулнерабилне групе</vt:lpstr>
      <vt:lpstr>Примери</vt:lpstr>
      <vt:lpstr>Различите дефиниције у различитим срединама и за различите сврхе </vt:lpstr>
      <vt:lpstr>Slide 10</vt:lpstr>
      <vt:lpstr>Геронтостоматологија</vt:lpstr>
      <vt:lpstr>Геронтостоматологија</vt:lpstr>
      <vt:lpstr>Алцхајмерова болест</vt:lpstr>
      <vt:lpstr>Алцхајмерова болест</vt:lpstr>
      <vt:lpstr>Алцхајмерова болест</vt:lpstr>
      <vt:lpstr>Однос према оболелом </vt:lpstr>
      <vt:lpstr>Однос према оболелом </vt:lpstr>
      <vt:lpstr>Однас према оболелом </vt:lpstr>
      <vt:lpstr>Најчешћа социјална реаговања на особе из вулнерабилне популације</vt:lpstr>
      <vt:lpstr>Рад са осетљивим групама пацијената</vt:lpstr>
      <vt:lpstr>Редукција вулнерабилности</vt:lpstr>
      <vt:lpstr>Будући кораци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Етички аспекти рада стоматолога са вулнерабилним популацијама: оболели од стигматизирајућих болести</dc:title>
  <dc:creator>Dragana Ristic</dc:creator>
  <cp:lastModifiedBy>Windows User</cp:lastModifiedBy>
  <cp:revision>30</cp:revision>
  <cp:lastPrinted>1601-01-01T00:00:00Z</cp:lastPrinted>
  <dcterms:created xsi:type="dcterms:W3CDTF">2020-02-13T16:32:05Z</dcterms:created>
  <dcterms:modified xsi:type="dcterms:W3CDTF">2021-01-31T08:50:57Z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TC010184371033</vt:lpwstr>
  </property>
</Properties>
</file>